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4.png" ContentType="image/png"/>
  <Override PartName="/ppt/media/image58.jpeg" ContentType="image/jpeg"/>
  <Override PartName="/ppt/media/image73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8.jpeg" ContentType="image/jpeg"/>
  <Override PartName="/ppt/media/image78.png" ContentType="image/png"/>
  <Override PartName="/ppt/media/image46.png" ContentType="image/png"/>
  <Override PartName="/ppt/media/image55.png" ContentType="image/png"/>
  <Override PartName="/ppt/media/image45.jpeg" ContentType="image/jpe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21.png" ContentType="image/png"/>
  <Override PartName="/ppt/media/image24.jpeg" ContentType="image/jpeg"/>
  <Override PartName="/ppt/media/image22.png" ContentType="image/png"/>
  <Override PartName="/ppt/media/image59.png" ContentType="image/png"/>
  <Override PartName="/ppt/media/image57.png" ContentType="image/png"/>
  <Override PartName="/ppt/media/image37.jpeg" ContentType="image/jpeg"/>
  <Override PartName="/ppt/media/image20.png" ContentType="image/png"/>
  <Override PartName="/ppt/media/image23.png" ContentType="image/png"/>
  <Override PartName="/ppt/media/image60.png" ContentType="image/png"/>
  <Override PartName="/ppt/media/image61.png" ContentType="image/png"/>
  <Override PartName="/ppt/media/image14.png" ContentType="image/png"/>
  <Override PartName="/ppt/media/image2.png" ContentType="image/png"/>
  <Override PartName="/ppt/media/image25.jpeg" ContentType="image/jpeg"/>
  <Override PartName="/ppt/media/image69.png" ContentType="image/png"/>
  <Override PartName="/ppt/media/image62.png" ContentType="image/png"/>
  <Override PartName="/ppt/media/image63.png" ContentType="image/png"/>
  <Override PartName="/ppt/media/image79.png" ContentType="image/png"/>
  <Override PartName="/ppt/media/image67.png" ContentType="image/png"/>
  <Override PartName="/ppt/media/image30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32.jpeg" ContentType="image/jpeg"/>
  <Override PartName="/ppt/media/image70.jpeg" ContentType="image/jpeg"/>
  <Override PartName="/ppt/media/image17.png" ContentType="image/png"/>
  <Override PartName="/ppt/media/image5.png" ContentType="image/png"/>
  <Override PartName="/ppt/media/image35.png" ContentType="image/png"/>
  <Override PartName="/ppt/media/image72.png" ContentType="image/png"/>
  <Override PartName="/ppt/media/image71.png" ContentType="image/png"/>
  <Override PartName="/ppt/media/image29.png" ContentType="image/png"/>
  <Override PartName="/ppt/media/image64.png" ContentType="image/png"/>
  <Override PartName="/ppt/media/image77.jpeg" ContentType="image/jpeg"/>
  <Override PartName="/ppt/media/image26.png" ContentType="image/png"/>
  <Override PartName="/ppt/media/image68.png" ContentType="image/png"/>
  <Override PartName="/ppt/media/image31.png" ContentType="image/png"/>
  <Override PartName="/ppt/media/image66.png" ContentType="image/png"/>
  <Override PartName="/ppt/media/image65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12.jpeg" ContentType="image/jpeg"/>
  <Override PartName="/ppt/media/image28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9.png" ContentType="image/png"/>
  <Override PartName="/ppt/media/image7.png" ContentType="image/png"/>
  <Override PartName="/ppt/media/image34.jpeg" ContentType="image/jpeg"/>
  <Override PartName="/ppt/media/image8.png" ContentType="image/png"/>
  <Override PartName="/ppt/media/image38.png" ContentType="image/png"/>
  <Override PartName="/ppt/media/image11.jpeg" ContentType="image/jpe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78.xml" ContentType="application/vnd.openxmlformats-officedocument.presentationml.slide+xml"/>
  <Override PartName="/ppt/slides/slide41.xml" ContentType="application/vnd.openxmlformats-officedocument.presentationml.slide+xml"/>
  <Override PartName="/ppt/slides/slide29.xml" ContentType="application/vnd.openxmlformats-officedocument.presentationml.slide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7.xml" ContentType="application/vnd.openxmlformats-officedocument.presentationml.slide+xml"/>
  <Override PartName="/ppt/slides/slide40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48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31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65.xml.rels" ContentType="application/vnd.openxmlformats-package.relationships+xml"/>
  <Override PartName="/ppt/slides/_rels/slide74.xml.rels" ContentType="application/vnd.openxmlformats-package.relationships+xml"/>
  <Override PartName="/ppt/slides/_rels/slide58.xml.rels" ContentType="application/vnd.openxmlformats-package.relationships+xml"/>
  <Override PartName="/ppt/slides/_rels/slide25.xml.rels" ContentType="application/vnd.openxmlformats-package.relationships+xml"/>
  <Override PartName="/ppt/slides/_rels/slide78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6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 anchorCtr="1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hyperlink" Target="http://twitter.com/pdp7" TargetMode="External"/><Relationship Id="rId4" Type="http://schemas.openxmlformats.org/officeDocument/2006/relationships/hyperlink" Target="mailto:drew@beagleboard.org" TargetMode="External"/><Relationship Id="rId5" Type="http://schemas.openxmlformats.org/officeDocument/2006/relationships/hyperlink" Target="http://twitter.com/pdp7" TargetMode="External"/><Relationship Id="rId6" Type="http://schemas.openxmlformats.org/officeDocument/2006/relationships/hyperlink" Target="https://github.com/pdp7/talks/blob/master/rv-elc.pdf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riscv.org/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riscv.org/" TargetMode="External"/><Relationship Id="rId2" Type="http://schemas.openxmlformats.org/officeDocument/2006/relationships/hyperlink" Target="https://www.youtube.com/watch?v=mD-njD2QKN0" TargetMode="External"/><Relationship Id="rId3" Type="http://schemas.openxmlformats.org/officeDocument/2006/relationships/hyperlink" Target="https://www.youtube.com/watch?v=jdkFi9_Hw-c" TargetMode="External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riscv.org/" TargetMode="External"/><Relationship Id="rId2" Type="http://schemas.openxmlformats.org/officeDocument/2006/relationships/hyperlink" Target="https://www.youtube.com/channel/UC5gLmcFuvdGbajs4VL-WU3g" TargetMode="External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lowrisc.org/" TargetMode="External"/><Relationship Id="rId2" Type="http://schemas.openxmlformats.org/officeDocument/2006/relationships/hyperlink" Target="https://www.lowrisc.org/blog/2019/11/announcing-opentitan-the-first-transparent-silicon-root-of-trust/" TargetMode="External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hackspace.raspberrypi.org/issues/27/" TargetMode="External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www.sifive.com/" TargetMode="External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www.crowdsupply.com/sifive/hifive1/" TargetMode="External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github.com/pdp7/talks/blob/master/rv-elc.pdf" TargetMode="External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drew@oshpark.com" TargetMode="External"/><Relationship Id="rId2" Type="http://schemas.openxmlformats.org/officeDocument/2006/relationships/hyperlink" Target="https://twitter.com/oshpark" TargetMode="External"/><Relationship Id="rId3" Type="http://schemas.openxmlformats.org/officeDocument/2006/relationships/hyperlink" Target="mailto:drew@beagleboard.org" TargetMode="External"/><Relationship Id="rId4" Type="http://schemas.openxmlformats.org/officeDocument/2006/relationships/hyperlink" Target="https://certification.oshwa.org/" TargetMode="External"/><Relationship Id="rId5" Type="http://schemas.openxmlformats.org/officeDocument/2006/relationships/hyperlink" Target="https://riscv.org/" TargetMode="External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fosdem.org/2018/schedule/event/riscv/" TargetMode="External"/><Relationship Id="rId2" Type="http://schemas.openxmlformats.org/officeDocument/2006/relationships/hyperlink" Target="https://www.youtube.com/watch?v=rzUVu07xX_s" TargetMode="External"/><Relationship Id="rId3" Type="http://schemas.openxmlformats.org/officeDocument/2006/relationships/hyperlink" Target="https://fosdem.org/2018/interviews/palmer-dabbelt/" TargetMode="External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hyperlink" Target="https://www.crowdsupply.com/sifive/hifive-unleashed" TargetMode="External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WC6e3g8uWdk" TargetMode="External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hackaday.com/2019/02/14/new-part-day-a-risc-v-cpu-for-eight-dollars/" TargetMode="External"/><Relationship Id="rId2" Type="http://schemas.openxmlformats.org/officeDocument/2006/relationships/hyperlink" Target="https://www.seeedstudio.com/Sipeed-MAix-BiT-for-RISC-V-AI-IoT-p-2872.html" TargetMode="External"/><Relationship Id="rId3" Type="http://schemas.openxmlformats.org/officeDocument/2006/relationships/hyperlink" Target="https://linuxplumbersconf.org/event/4/contributions/386/attachments/298/502/RISC-V-NOMMU-Linux-Plumbers-2019.pdf" TargetMode="External"/><Relationship Id="rId4" Type="http://schemas.openxmlformats.org/officeDocument/2006/relationships/hyperlink" Target="https://www.youtube.com/watch?v=ycG592N9EMA&amp;t=10394" TargetMode="External"/><Relationship Id="rId5" Type="http://schemas.openxmlformats.org/officeDocument/2006/relationships/hyperlink" Target="https://www.phoronix.com/scan.php?page=news_item&amp;px=RISC-V-For-Linux-5.5" TargetMode="External"/><Relationship Id="rId6" Type="http://schemas.openxmlformats.org/officeDocument/2006/relationships/hyperlink" Target="https://www.cnx-software.com/2020/02/17/how-to-build-run-linux-on-kendryte-k210-risc-v-nommu-processor/" TargetMode="External"/><Relationship Id="rId7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twitter.com/SipeedIO/status/1228594799675990016/" TargetMode="External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abopen.com/news/openhw-group-unveils-core-v-chassis-soc-project-building-on-pulp-project-ip/" TargetMode="External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vCG5_nxm2G4" TargetMode="External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media.ccc.de/v/32c3-7139-a_free_and_open_source_verilog-to-bitstream_flow_for_ice40_fpgas#t=0" TargetMode="External"/><Relationship Id="rId2" Type="http://schemas.openxmlformats.org/officeDocument/2006/relationships/hyperlink" Target="https://twitter.com/oe1cxw" TargetMode="External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0se7kNes3EU" TargetMode="External"/><Relationship Id="rId2" Type="http://schemas.openxmlformats.org/officeDocument/2006/relationships/hyperlink" Target="https://www.patreon.com/fpga_dave/" TargetMode="External"/><Relationship Id="rId3" Type="http://schemas.openxmlformats.org/officeDocument/2006/relationships/hyperlink" Target="https://www.youtube.com/watch?v=0se7kNes3EU" TargetMode="External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github.com/mithro" TargetMode="External"/><Relationship Id="rId2" Type="http://schemas.openxmlformats.org/officeDocument/2006/relationships/hyperlink" Target="https://www.youtube.com/watch?v=EHePto95qoE" TargetMode="External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hyperlink" Target="https://riscv.org/local/" TargetMode="External"/><Relationship Id="rId4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twitter.com/oe1cxw" TargetMode="External"/><Relationship Id="rId2" Type="http://schemas.openxmlformats.org/officeDocument/2006/relationships/hyperlink" Target="https://www.patreon.com/fpga_dave/" TargetMode="External"/><Relationship Id="rId3" Type="http://schemas.openxmlformats.org/officeDocument/2006/relationships/hyperlink" Target="https://hackspace.raspberrypi.org/issues/26/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hyperlink" Target="https://github.com/pdp7/talks/blob/master/rv-elc.pdf" TargetMode="External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hackaday.com/2019/11/04/gigantic-fpga-in-a-game-boy-form-factor-2019-supercon-badge-is-a-hardware-siren-song/" TargetMode="External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s://blog.oshpark.com/2019/12/20/boot-linux-on-this-hackaday-supercon-badge-with-this-sdram-cartridge/" TargetMode="External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www.oshwa.org/definition/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hyperlink" Target="https://github.com/litex-hub/fpga_101" TargetMode="External"/><Relationship Id="rId3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hyperlink" Target="https://github.com/litex-hub/fpga_101" TargetMode="External"/><Relationship Id="rId3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hyperlink" Target="https://github.com/enjoy-digital/litex" TargetMode="External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github.com/litex-hub/fpga_101" TargetMode="External"/><Relationship Id="rId3" Type="http://schemas.openxmlformats.org/officeDocument/2006/relationships/hyperlink" Target="https://github.com/litex-hub/fpga_101" TargetMode="External"/><Relationship Id="rId4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hyperlink" Target="https://github.com/litex-hub/linux-on-litex-vexriscv" TargetMode="External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github.com/litex-hub/litex-boards/pull/31" TargetMode="External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github.com/litex-hub/litex-boards/pull/31" TargetMode="External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github.com/litex-hub/litex-boards/pull/31" TargetMode="External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2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hyperlink" Target="https://twitter.com/GregDavill/status/1231082623633543168" TargetMode="External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3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hyperlink" Target="https://github.com/pdp7/talks/blob/master/rv-elc.pdf" TargetMode="External"/><Relationship Id="rId2" Type="http://schemas.openxmlformats.org/officeDocument/2006/relationships/slideLayout" Target="../slideLayouts/slideLayout2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hyperlink" Target="https://radiona.org/ulx3s/" TargetMode="External"/><Relationship Id="rId3" Type="http://schemas.openxmlformats.org/officeDocument/2006/relationships/hyperlink" Target="https://www.crowdsupply.com/radiona/ulx3s" TargetMode="External"/><Relationship Id="rId4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media.ccc.de/v/36c3-10549-linux_on_open_source_hardware_with_open_source_chip_design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hyperlink" Target="https://twitter.com/GregDavill/status/1159132012466192386" TargetMode="External"/><Relationship Id="rId3" Type="http://schemas.openxmlformats.org/officeDocument/2006/relationships/hyperlink" Target="https://github.com/gregdavill/OrangeCrab" TargetMode="External"/><Relationship Id="rId4" Type="http://schemas.openxmlformats.org/officeDocument/2006/relationships/hyperlink" Target="https://groupgets.com/campaigns/710-orangecrab" TargetMode="External"/><Relationship Id="rId5" Type="http://schemas.openxmlformats.org/officeDocument/2006/relationships/slideLayout" Target="../slideLayouts/slideLayout2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hyperlink" Target="https://twitter.com/GregDavill/status/1159132012466192386" TargetMode="External"/><Relationship Id="rId2" Type="http://schemas.openxmlformats.org/officeDocument/2006/relationships/hyperlink" Target="https://groupgets.com/campaigns/710-orangecrab" TargetMode="External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2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hyperlink" Target="http://workshop.fomu.im/" TargetMode="External"/><Relationship Id="rId3" Type="http://schemas.openxmlformats.org/officeDocument/2006/relationships/hyperlink" Target="https://crowdsupply.com/sutajio-kosagi/fomu" TargetMode="External"/><Relationship Id="rId4" Type="http://schemas.openxmlformats.org/officeDocument/2006/relationships/slideLayout" Target="../slideLayouts/slideLayout2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hyperlink" Target="https://renode.io/" TargetMode="External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2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s://renode.io/" TargetMode="External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2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2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2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hyperlink" Target="https://github.com/pdp7/talks/blob/master/rv-elc.pdf" TargetMode="External"/><Relationship Id="rId3" Type="http://schemas.openxmlformats.org/officeDocument/2006/relationships/hyperlink" Target="https://twitter.com/pdp7" TargetMode="External"/><Relationship Id="rId4" Type="http://schemas.openxmlformats.org/officeDocument/2006/relationships/hyperlink" Target="mailto:drew@oshpark.com" TargetMode="External"/><Relationship Id="rId5" Type="http://schemas.openxmlformats.org/officeDocument/2006/relationships/hyperlink" Target="https://media.ccc.de/v/36c3-10549-linux_on_open_source_hardware_with_open_source_chip_design" TargetMode="External"/><Relationship Id="rId6" Type="http://schemas.openxmlformats.org/officeDocument/2006/relationships/image" Target="../media/image79.png"/><Relationship Id="rId7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github.com/pdp7/talks/blob/master/rv-elc.pdf" TargetMode="External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254880" y="6949440"/>
            <a:ext cx="1226520" cy="4284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8534880" y="6949800"/>
            <a:ext cx="1226520" cy="42840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-6120" y="820080"/>
            <a:ext cx="10080360" cy="32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000" spc="-1" strike="noStrike" u="sng">
                <a:uFillTx/>
                <a:latin typeface="Arial"/>
              </a:rPr>
              <a:t>Linux on RISC-V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387360" y="180360"/>
            <a:ext cx="9070920" cy="73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Drew Fustini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drew@beagleboard.org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Twitter: 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@pdp7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9520" y="406800"/>
            <a:ext cx="10054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Slides: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6"/>
              </a:rPr>
              <a:t>https://github.com/pdp7/talks/blob/master/rv-elc.pdf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101880" y="1630800"/>
            <a:ext cx="10054800" cy="120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with open source hardware and open source FPGA tools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000" spc="-1" strike="noStrike">
                <a:latin typeface="Arial"/>
              </a:rPr>
              <a:t>Embedded Linux Conference 2020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7"/>
          <a:stretch/>
        </p:blipFill>
        <p:spPr>
          <a:xfrm>
            <a:off x="3366720" y="2779920"/>
            <a:ext cx="1375920" cy="164556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8"/>
          <a:stretch/>
        </p:blipFill>
        <p:spPr>
          <a:xfrm>
            <a:off x="5100120" y="3333600"/>
            <a:ext cx="8640" cy="864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9"/>
          <a:stretch/>
        </p:blipFill>
        <p:spPr>
          <a:xfrm>
            <a:off x="4785840" y="2707920"/>
            <a:ext cx="1999800" cy="1811160"/>
          </a:xfrm>
          <a:prstGeom prst="rect">
            <a:avLst/>
          </a:prstGeom>
          <a:ln>
            <a:noFill/>
          </a:ln>
        </p:spPr>
      </p:pic>
      <p:sp>
        <p:nvSpPr>
          <p:cNvPr id="161" name="CustomShape 5"/>
          <p:cNvSpPr/>
          <p:nvPr/>
        </p:nvSpPr>
        <p:spPr>
          <a:xfrm>
            <a:off x="2816640" y="6276240"/>
            <a:ext cx="4555800" cy="91080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562320" y="1771920"/>
            <a:ext cx="9312840" cy="42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RISC-V: Free and Open RISC Instruction Set Arch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“</a:t>
            </a: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new instruction set architecture (ISA) that was originally designed to support computer architecture research and education and is now set to become a standard open architecture for industry”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3657600" y="286200"/>
            <a:ext cx="2484720" cy="248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62320" y="1771920"/>
            <a:ext cx="9312840" cy="42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RISC-V: Free and Open RISC Instruction Set Arch</a:t>
            </a:r>
            <a:endParaRPr b="0" lang="en-US" sz="32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Instruction Sets Want To Be Free: A Case for RISC-V</a:t>
            </a:r>
            <a:endParaRPr b="0" lang="en-US" sz="2400" spc="-1" strike="noStrike">
              <a:latin typeface="Arial"/>
            </a:endParaRPr>
          </a:p>
          <a:p>
            <a:pPr lvl="3" marL="1728000" indent="-21564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ff"/>
                </a:solidFill>
                <a:latin typeface="Arial"/>
              </a:rPr>
              <a:t>David Patterson, UC Berekely </a:t>
            </a:r>
            <a:r>
              <a:rPr b="0" i="1" lang="en-US" sz="2000" spc="-1" strike="noStrike">
                <a:solidFill>
                  <a:srgbClr val="0000ff"/>
                </a:solidFill>
                <a:latin typeface="Arial"/>
              </a:rPr>
              <a:t>– co-creator of the original RISC!</a:t>
            </a:r>
            <a:endParaRPr b="0" lang="en-US" sz="2000" spc="-1" strike="noStrike">
              <a:latin typeface="Arial"/>
            </a:endParaRPr>
          </a:p>
          <a:p>
            <a:pPr lvl="3" marL="1728000" indent="-21564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ff"/>
                </a:solidFill>
                <a:latin typeface="Arial"/>
              </a:rPr>
              <a:t>https://www.youtube.com/watch?v=mD-njD2QKN0</a:t>
            </a:r>
            <a:endParaRPr b="0" lang="en-US" sz="20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RISC-V Summit 2019: State of the Union</a:t>
            </a:r>
            <a:endParaRPr b="0" lang="en-US" sz="2400" spc="-1" strike="noStrike">
              <a:latin typeface="Arial"/>
            </a:endParaRPr>
          </a:p>
          <a:p>
            <a:pPr lvl="3" marL="1728000" indent="-21564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ff"/>
                </a:solidFill>
                <a:latin typeface="Arial"/>
              </a:rPr>
              <a:t>Krste Asanovic, UC Berkeley</a:t>
            </a:r>
            <a:endParaRPr b="0" lang="en-US" sz="2000" spc="-1" strike="noStrike">
              <a:latin typeface="Arial"/>
            </a:endParaRPr>
          </a:p>
          <a:p>
            <a:pPr lvl="3" marL="1728000" indent="-215640">
              <a:lnSpc>
                <a:spcPct val="100000"/>
              </a:lnSpc>
              <a:spcAft>
                <a:spcPts val="567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ff"/>
                </a:solidFill>
                <a:latin typeface="Arial"/>
              </a:rPr>
              <a:t>https://www.youtube.com/watch?v=jdkFi9_Hw-c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4"/>
          <a:stretch/>
        </p:blipFill>
        <p:spPr>
          <a:xfrm>
            <a:off x="3657600" y="286200"/>
            <a:ext cx="2484720" cy="248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765800" y="1768680"/>
            <a:ext cx="654804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1"/>
          <a:stretch/>
        </p:blipFill>
        <p:spPr>
          <a:xfrm>
            <a:off x="0" y="1097280"/>
            <a:ext cx="100800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765800" y="1768680"/>
            <a:ext cx="654804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0" y="1005840"/>
            <a:ext cx="100800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RISC-V and Industry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548640" y="1768680"/>
            <a:ext cx="87778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 fontScale="42000"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Designed to be extensible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Microcontroller to supercomputer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RISC-V Foundation now controls standard: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riscv.org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Over 400 members: companies, universities and more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YouTube channel has hundreds of talks!</a:t>
            </a:r>
            <a:endParaRPr b="0" lang="en-US" sz="28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</a:rPr>
              <a:t>https://www.youtube.com/channel/UC5gLmcFuvdGbajs4VL-WU3g</a:t>
            </a:r>
            <a:endParaRPr b="0" lang="en-US" sz="24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Companies like Nvidia and Western Digital will ship millions of devices with RISC-V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Avoid ARM licensing fees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Freedom to leverage open source implementations</a:t>
            </a:r>
            <a:endParaRPr b="0" lang="en-US" sz="32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</a:rPr>
              <a:t>BOOM, Rocket, PULP, SweRV, and many more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74320" y="2509200"/>
            <a:ext cx="9713520" cy="42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lowRISC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 is a not-for-profit organisation whose goal is to produce a fully open source System-on-Chip (SoC) in volume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“</a:t>
            </a: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We will produce a SoC design to populate a low-cost community development board and to act as an ideal starting point for derivative open-source and commercial designs”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OpenTitan project with Google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Announcing OpenTitan, the First Transparent Silicon Root of Trust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3749040" y="182880"/>
            <a:ext cx="2390040" cy="239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504000" y="472680"/>
            <a:ext cx="907164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My column in the Hackspace Magazine is an introduction to RISC-V and how it is enabling open source chip design: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hackspace.raspberrypi.org/issues/27/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>
            <a:off x="1280160" y="2468880"/>
            <a:ext cx="7816680" cy="508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SiFive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623520" y="4484160"/>
            <a:ext cx="8885880" cy="42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founded by the creators of the free and open RISC-V architecture as a reaction to the end of conventional transistor scaling and escalating chip design costs”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2645640" y="1401120"/>
            <a:ext cx="4600080" cy="306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736920" y="1120680"/>
            <a:ext cx="8605800" cy="42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HiFive1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: Arduino-Compatible RISC-V Dev Kit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1463040" y="2813760"/>
            <a:ext cx="7133400" cy="475236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504000" y="30168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SiFive FE310 microcontroller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4000" y="2082600"/>
            <a:ext cx="9071640" cy="187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latin typeface="Arial"/>
              </a:rPr>
              <a:t>Section:</a:t>
            </a:r>
            <a:br/>
            <a:r>
              <a:rPr b="0" lang="en-US" sz="4400" spc="-1" strike="noStrike" u="sng">
                <a:uFillTx/>
                <a:latin typeface="Arial"/>
              </a:rPr>
              <a:t>Linux-capable RISC-V chips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29880" y="406800"/>
            <a:ext cx="10054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Slides: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https://github.com/pdp7/talks/blob/master/rv-elc.pdf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262080" y="603720"/>
            <a:ext cx="10246320" cy="647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Open Source Hardware designer at OSH Park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3200" spc="-1" strike="noStrike">
                <a:latin typeface="Arial"/>
              </a:rPr>
              <a:t>(PCB manufacturing service in the USA)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drew@oshpark.com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 / Twitter: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@oshpark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Board of Directors, BeagleBoard.org Foundation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drew@beagleboard.org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Board of Directors, Open Source Hardware Assoc.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Certification Program: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https://certification.oshwa.org/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RISC-V Ambassador for RISC-V International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https://riscv.org/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42880" y="940680"/>
            <a:ext cx="8993520" cy="42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FOSDEM 2018 talk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YouTube:</a:t>
            </a: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 “Igniting the Open Hardware Ecosystem with RISC-V: SiFive's Freedom U500 is the World's First Linux-capable Open Source SoC Platform”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Interview with Palmer Dabbelt of SiFive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04000" y="3020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SiFive: Linux on RISC-V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4"/>
          <a:stretch/>
        </p:blipFill>
        <p:spPr>
          <a:xfrm>
            <a:off x="2083680" y="4041000"/>
            <a:ext cx="5596920" cy="3731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42880" y="976680"/>
            <a:ext cx="8993520" cy="429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HiFive Unleashed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 on Crowd Supply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504000" y="3020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SiFive: Linux on RISC-V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360" y="1418040"/>
            <a:ext cx="10080000" cy="671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-91440" y="339120"/>
            <a:ext cx="10240920" cy="39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RISC-V Summit 2019: Linux on RISC V Fedora and Firmware Status Update</a:t>
            </a:r>
            <a:endParaRPr b="0" lang="en-US" sz="28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https://www.youtube.com/watch?v=WC6e3g8uWdk</a:t>
            </a:r>
            <a:endParaRPr b="0" lang="en-US" sz="2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</a:rPr>
              <a:t>Wei Fu – Software Engineer, Red Hat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1629000" y="2194560"/>
            <a:ext cx="7148880" cy="492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765800" y="1768680"/>
            <a:ext cx="654804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91440" y="548640"/>
            <a:ext cx="10080000" cy="575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2"/>
          <p:cNvSpPr/>
          <p:nvPr/>
        </p:nvSpPr>
        <p:spPr>
          <a:xfrm>
            <a:off x="1765800" y="1768680"/>
            <a:ext cx="654804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0" y="640080"/>
            <a:ext cx="10080000" cy="575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182880" y="110880"/>
            <a:ext cx="9326520" cy="7079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1097280" y="-365760"/>
            <a:ext cx="7871760" cy="787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-25200" y="640080"/>
            <a:ext cx="10972440" cy="617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96000" y="634320"/>
            <a:ext cx="9332280" cy="58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Linux now runs the low cost Kendryte K210 RISC-V processor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dual core 64-bit RISC-V at 400MHz with 8MB SRAM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Sipeed MAix BiT for RISC-V</a:t>
            </a: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 is only $13!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Damien Le Moal at Linux Plumbers Conf: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RISC-V NOMMU and M-mode Linux</a:t>
            </a:r>
            <a:endParaRPr b="0" lang="en-US" sz="28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youtube.com/watch?v=ycG592N9EMA&amp;t=10394</a:t>
            </a:r>
            <a:endParaRPr b="0" lang="en-US" sz="2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ff"/>
                </a:solidFill>
                <a:latin typeface="Arial"/>
              </a:rPr>
              <a:t>jump to 2h 53m</a:t>
            </a:r>
            <a:endParaRPr b="0" lang="en-US" sz="24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Many RISC-V Improvements Ready For Linux 5.5: M-Mode, SECCOMP, Other Features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6"/>
              </a:rPr>
              <a:t>How to Build &amp; Run Linux on Kendryte K210 RISC-V NOMMU Processor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1645920" y="-183240"/>
            <a:ext cx="6857640" cy="914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496080" y="103320"/>
            <a:ext cx="9031320" cy="7358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1041840" y="48960"/>
            <a:ext cx="7689600" cy="744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24000" y="130320"/>
            <a:ext cx="9606600" cy="58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Sipeed now has prebuilt Linux 5.6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https://twitter.com/SipeedIO/status/1228594799675990016/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2"/>
          <a:stretch/>
        </p:blipFill>
        <p:spPr>
          <a:xfrm>
            <a:off x="1963080" y="1146960"/>
            <a:ext cx="7089120" cy="75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97760" y="1283760"/>
            <a:ext cx="8960760" cy="438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Microchip PolarFire SoC FPGA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Hard RISC-V with FPGA fabric… like the Xilinx Zync for ARM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OpenHW Core-V SoC which is similar to NXP iMX with RISC-V instead of ARM!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“OpenHW Group Unveils CORE-V Chassis SoC Project, Building on PULP Project IP”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504000" y="3020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 u="sng">
                <a:uFillTx/>
                <a:latin typeface="Arial"/>
              </a:rPr>
              <a:t>Coming in 2020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04000" y="3020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latin typeface="Arial"/>
              </a:rPr>
              <a:t>Coming in 2020?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34920" y="0"/>
            <a:ext cx="10078560" cy="75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504000" y="246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latin typeface="Arial"/>
              </a:rPr>
              <a:t>Section:</a:t>
            </a:r>
            <a:br/>
            <a:r>
              <a:rPr b="0" lang="en-US" sz="4400" spc="-1" strike="noStrike" u="sng">
                <a:uFillTx/>
                <a:latin typeface="Arial"/>
              </a:rPr>
              <a:t>Open Source FPGA tools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4000" y="3784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Keynote at Hackday Supercon 2019 by </a:t>
            </a:r>
            <a:br/>
            <a:r>
              <a:rPr b="0" lang="en-US" sz="3200" spc="-1" strike="noStrike">
                <a:latin typeface="Arial"/>
              </a:rPr>
              <a:t>Dr. Megan Wachs of SiFive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“</a:t>
            </a:r>
            <a:r>
              <a:rPr b="1" lang="en-US" sz="3200" spc="-1" strike="noStrike">
                <a:latin typeface="Arial"/>
              </a:rPr>
              <a:t>RISC-V and FPGAs: Open Source Hardware Hacking”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https://www.youtube.com/watch?v=vCG5_nxm2G4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1381320" y="274320"/>
            <a:ext cx="6847920" cy="388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91440" y="332640"/>
            <a:ext cx="9600840" cy="551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04000" y="1408680"/>
            <a:ext cx="907164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Project IceStorm for Lattice iCE40</a:t>
            </a:r>
            <a:endParaRPr b="0" lang="en-US" sz="32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“A Free and Open Source Verilog-to-Bitstream Flow for iCE40 FPGAs”</a:t>
            </a:r>
            <a:r>
              <a:rPr b="0" lang="en-US" sz="2400" spc="-1" strike="noStrike">
                <a:solidFill>
                  <a:srgbClr val="0000ff"/>
                </a:solidFill>
                <a:latin typeface="Arial"/>
              </a:rPr>
              <a:t> by </a:t>
            </a: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Claire Wolf (oe1cxw)</a:t>
            </a:r>
            <a:r>
              <a:rPr b="0" lang="en-US" sz="2400" spc="-1" strike="noStrike">
                <a:solidFill>
                  <a:srgbClr val="0000ff"/>
                </a:solidFill>
                <a:latin typeface="Arial"/>
              </a:rPr>
              <a:t> at 32c3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504000" y="30168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Open Source toolchains for FPGAs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3"/>
          <a:stretch/>
        </p:blipFill>
        <p:spPr>
          <a:xfrm>
            <a:off x="-2520" y="3225600"/>
            <a:ext cx="10080000" cy="740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504000" y="1408680"/>
            <a:ext cx="907164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Project Trellis for Lattice ECP5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“Project Trellis and nextpnr FOSS FPGA flow for the Lattice ECP5”</a:t>
            </a: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 - </a:t>
            </a: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David Shah (@fpga_dave)</a:t>
            </a:r>
            <a:endParaRPr b="0" lang="en-US" sz="28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youtube.com/watch?v=0se7kNes3EU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504000" y="30168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Open Source toolchains for FPGAs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11160" y="3781440"/>
            <a:ext cx="100800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504000" y="1408680"/>
            <a:ext cx="907164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Project X-Ray &amp; SymbiFlow for Xilinix Series 7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Timothy ‘mithro’ Ansell</a:t>
            </a: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: “Xilinx Series 7 FPGAs Now Have a Fully Open Source Toolchain!” </a:t>
            </a:r>
            <a:r>
              <a:rPr b="0" i="1" lang="en-US" sz="2800" spc="-1" strike="noStrike">
                <a:solidFill>
                  <a:srgbClr val="0000ff"/>
                </a:solidFill>
                <a:latin typeface="Arial"/>
              </a:rPr>
              <a:t>(almost)</a:t>
            </a:r>
            <a:endParaRPr b="0" lang="en-US" sz="28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youtube.com/watch?v=EHePto95qoE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504000" y="30168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Open Source toolchains for FPGAs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1293840" y="3351600"/>
            <a:ext cx="7589160" cy="426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321120" y="12600"/>
            <a:ext cx="9228960" cy="318060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274320" y="3108960"/>
            <a:ext cx="9628920" cy="3028320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2664000" y="6419520"/>
            <a:ext cx="5394600" cy="151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https://riscv.org/local/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4000" y="1084680"/>
            <a:ext cx="907164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Hackspace Magazine column about how about open source FPGA tools developed by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Claire Wolf (oe1cxw)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,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David Shah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 and others have made FPGAs more accessible than ever before to makers and hackers: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hackspace.raspberrypi.org/issues/26/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504000" y="8568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Open Source and FPGAs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4"/>
          <a:stretch/>
        </p:blipFill>
        <p:spPr>
          <a:xfrm>
            <a:off x="4937760" y="4023360"/>
            <a:ext cx="3315600" cy="354780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5"/>
          <a:stretch/>
        </p:blipFill>
        <p:spPr>
          <a:xfrm>
            <a:off x="1794960" y="4012200"/>
            <a:ext cx="3142440" cy="394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32000" y="2497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latin typeface="Arial"/>
              </a:rPr>
              <a:t>Section:</a:t>
            </a:r>
            <a:br/>
            <a:r>
              <a:rPr b="0" lang="en-US" sz="4400" spc="-1" strike="noStrike" u="sng">
                <a:uFillTx/>
                <a:latin typeface="Arial"/>
              </a:rPr>
              <a:t>Linux on the Hackaday Badge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66240" y="838800"/>
            <a:ext cx="10054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Slides: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https://github.com/pdp7/talks/blob/master/rv-elc.pdf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Hackaday 2019 Supercon badge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504000" y="1444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RISC-V “soft” core on ECP5 FPGA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Gigantic FPGA In A Game Boy Form Factor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2743200" y="2651760"/>
            <a:ext cx="3768840" cy="557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“</a:t>
            </a:r>
            <a:r>
              <a:rPr b="0" lang="en-US" sz="4400" spc="-1" strike="noStrike">
                <a:latin typeface="Arial"/>
              </a:rPr>
              <a:t>Team Linux on Badge”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551520" y="1481760"/>
            <a:ext cx="9052200" cy="519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“</a:t>
            </a:r>
            <a:r>
              <a:rPr b="0" lang="en-US" sz="4400" spc="-1" strike="noStrike">
                <a:latin typeface="Arial"/>
              </a:rPr>
              <a:t>Team Linux on Badge”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0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Blog post: Hackaday Supercon badge boots Linux using SDRAM cartridge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https://blog.oshpark.com/2019/12/20/boot-linux-on-this-hackaday-supercon-badge-with-this-sdram-cartridge/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Michael Welling (@QwertyEmedded), Tim Ansell (@mithro), Sean Cross (@xobs), Jacob Creedon (@jacobcreedon)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First attempt: use the built-in 16MB SRAM…</a:t>
            </a:r>
            <a:br/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no luck :(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ff"/>
                </a:solidFill>
                <a:latin typeface="Arial"/>
              </a:rPr>
              <a:t>(though xobs now might have a way to do it)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“</a:t>
            </a:r>
            <a:r>
              <a:rPr b="0" lang="en-US" sz="4400" spc="-1" strike="noStrike">
                <a:latin typeface="Arial"/>
              </a:rPr>
              <a:t>Team Linux on Badge”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Second attempt: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Jacob Creedon designed an a cartridge board that adds 32MB of SDRAM to the Hackaday Supercon badge… before the event!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1827360" y="3691440"/>
            <a:ext cx="5853240" cy="365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“</a:t>
            </a:r>
            <a:r>
              <a:rPr b="0" lang="en-US" sz="4400" spc="-1" strike="noStrike">
                <a:latin typeface="Arial"/>
              </a:rPr>
              <a:t>Team Linux on Badge”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Second attempt: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Jacob Creedon designed an a cartridge board that adds 32MB of SDRAM to the Hackaday Supercon badge… before the event! 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-3960" y="0"/>
            <a:ext cx="10078560" cy="75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667880" y="182880"/>
            <a:ext cx="7110000" cy="75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Designing Hardware in Python?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Yes!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“</a:t>
            </a:r>
            <a:r>
              <a:rPr b="0" lang="en-US" sz="3200" spc="-1" strike="noStrike">
                <a:latin typeface="Arial"/>
              </a:rPr>
              <a:t>Using Python for creating hardware to record FOSS conferences!”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Tim “mithro” Ansell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youtube.com/watch?v=MkVX_mh5dOU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360" y="598320"/>
            <a:ext cx="10080000" cy="552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1301760" y="1834200"/>
            <a:ext cx="8137800" cy="57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DejaVu Sans"/>
                <a:ea typeface="DejaVu Sans"/>
                <a:hlinkClick r:id="rId1"/>
              </a:rPr>
              <a:t>Statement of Principles</a:t>
            </a:r>
            <a:r>
              <a:rPr b="0" lang="en-US" sz="3200" spc="-1" strike="noStrike">
                <a:solidFill>
                  <a:srgbClr val="000000"/>
                </a:solidFill>
                <a:latin typeface="DejaVu Sans"/>
                <a:ea typeface="DejaVu Sans"/>
              </a:rPr>
              <a:t>: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  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Hardware whose </a:t>
            </a:r>
            <a:r>
              <a:rPr b="1" lang="en-US" sz="4000" spc="-1" strike="noStrike">
                <a:solidFill>
                  <a:srgbClr val="009900"/>
                </a:solidFill>
                <a:latin typeface="DejaVu Sans"/>
                <a:ea typeface="DejaVu Sans"/>
              </a:rPr>
              <a:t>design</a:t>
            </a:r>
            <a:r>
              <a:rPr b="0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 is made </a:t>
            </a:r>
            <a:r>
              <a:rPr b="1" lang="en-US" sz="4000" spc="-1" strike="noStrike">
                <a:solidFill>
                  <a:srgbClr val="009900"/>
                </a:solidFill>
                <a:latin typeface="DejaVu Sans"/>
                <a:ea typeface="DejaVu Sans"/>
              </a:rPr>
              <a:t>publicly available</a:t>
            </a:r>
            <a:r>
              <a:rPr b="0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 so that anyone can </a:t>
            </a:r>
            <a:r>
              <a:rPr b="1" lang="en-US" sz="4000" spc="-1" strike="noStrike">
                <a:solidFill>
                  <a:srgbClr val="009900"/>
                </a:solidFill>
                <a:latin typeface="DejaVu Sans"/>
                <a:ea typeface="DejaVu Sans"/>
              </a:rPr>
              <a:t>study</a:t>
            </a:r>
            <a:r>
              <a:rPr b="0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, </a:t>
            </a:r>
            <a:r>
              <a:rPr b="1" lang="en-US" sz="4000" spc="-1" strike="noStrike">
                <a:solidFill>
                  <a:srgbClr val="009900"/>
                </a:solidFill>
                <a:latin typeface="DejaVu Sans"/>
                <a:ea typeface="DejaVu Sans"/>
              </a:rPr>
              <a:t>modify</a:t>
            </a:r>
            <a:r>
              <a:rPr b="0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, </a:t>
            </a:r>
            <a:r>
              <a:rPr b="1" lang="en-US" sz="4000" spc="-1" strike="noStrike">
                <a:solidFill>
                  <a:srgbClr val="009900"/>
                </a:solidFill>
                <a:latin typeface="DejaVu Sans"/>
                <a:ea typeface="DejaVu Sans"/>
              </a:rPr>
              <a:t>distribute</a:t>
            </a:r>
            <a:r>
              <a:rPr b="0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, </a:t>
            </a:r>
            <a:r>
              <a:rPr b="1" lang="en-US" sz="4000" spc="-1" strike="noStrike">
                <a:solidFill>
                  <a:srgbClr val="009900"/>
                </a:solidFill>
                <a:latin typeface="DejaVu Sans"/>
                <a:ea typeface="DejaVu Sans"/>
              </a:rPr>
              <a:t>make</a:t>
            </a:r>
            <a:r>
              <a:rPr b="0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, and </a:t>
            </a:r>
            <a:r>
              <a:rPr b="1" lang="en-US" sz="4000" spc="-1" strike="noStrike">
                <a:solidFill>
                  <a:srgbClr val="009900"/>
                </a:solidFill>
                <a:latin typeface="DejaVu Sans"/>
                <a:ea typeface="DejaVu Sans"/>
              </a:rPr>
              <a:t>sell</a:t>
            </a:r>
            <a:r>
              <a:rPr b="0" lang="en-US" sz="4000" spc="-1" strike="noStrike">
                <a:solidFill>
                  <a:srgbClr val="000000"/>
                </a:solidFill>
                <a:latin typeface="DejaVu Sans"/>
                <a:ea typeface="DejaVu Sans"/>
              </a:rPr>
              <a:t> the design or hardware based on that design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733680" y="720360"/>
            <a:ext cx="8629560" cy="138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" descr=""/>
          <p:cNvPicPr/>
          <p:nvPr/>
        </p:nvPicPr>
        <p:blipFill>
          <a:blip r:embed="rId1"/>
          <a:stretch/>
        </p:blipFill>
        <p:spPr>
          <a:xfrm>
            <a:off x="0" y="274320"/>
            <a:ext cx="100800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0" y="547920"/>
            <a:ext cx="10080000" cy="566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360" y="1188720"/>
            <a:ext cx="10080000" cy="566964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66240" y="586800"/>
            <a:ext cx="10054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Slides: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https://github.com/litex-hub/fpga_101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0" y="1188000"/>
            <a:ext cx="10080000" cy="5669640"/>
          </a:xfrm>
          <a:prstGeom prst="rect">
            <a:avLst/>
          </a:prstGeom>
          <a:ln>
            <a:noFill/>
          </a:ln>
        </p:spPr>
      </p:pic>
      <p:sp>
        <p:nvSpPr>
          <p:cNvPr id="284" name="CustomShape 2"/>
          <p:cNvSpPr/>
          <p:nvPr/>
        </p:nvSpPr>
        <p:spPr>
          <a:xfrm>
            <a:off x="66600" y="586800"/>
            <a:ext cx="10054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Slides: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https://github.com/litex-hub/fpga_101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"/>
          <p:cNvSpPr/>
          <p:nvPr/>
        </p:nvSpPr>
        <p:spPr>
          <a:xfrm>
            <a:off x="504000" y="3352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LiteX used to build cores, create SoCs and full FPGA designs.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LiteX is based on Migen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Migen lets you do FPGA design in Python!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https://github.com/enjoy-digital/litex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2377440" y="7920"/>
            <a:ext cx="5109480" cy="300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360" y="1025280"/>
            <a:ext cx="10080000" cy="5669640"/>
          </a:xfrm>
          <a:prstGeom prst="rect">
            <a:avLst/>
          </a:prstGeom>
          <a:ln>
            <a:noFill/>
          </a:ln>
        </p:spPr>
      </p:pic>
      <p:sp>
        <p:nvSpPr>
          <p:cNvPr id="290" name="CustomShape 2"/>
          <p:cNvSpPr/>
          <p:nvPr/>
        </p:nvSpPr>
        <p:spPr>
          <a:xfrm>
            <a:off x="3930840" y="3657240"/>
            <a:ext cx="225000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https://github.com/litex-hub/fpga_101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66600" y="586800"/>
            <a:ext cx="10054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Slides: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https://github.com/litex-hub/fpga_101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504000" y="66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Linux on LiteX-VexRiscv</a:t>
            </a:r>
            <a:br/>
            <a:endParaRPr b="0" lang="en-US" sz="44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04000" y="1804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VexRiscv: 32-bit Linux Capable RISC-V CPU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SoC built using VexRiscv core and LiteX moduels like LiteDRAM, LiteEth, LiteSDCard, ...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github.com/litex-hub/linux-on-litex-vexriscv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1576440" y="4114800"/>
            <a:ext cx="7009560" cy="3809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454760" y="180000"/>
            <a:ext cx="7140240" cy="714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91440" y="274320"/>
            <a:ext cx="9988920" cy="45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Droid Sans Fallback"/>
              </a:rPr>
              <a:t>upstream support for Hackaday Supercon badge: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Droid Sans Fallback"/>
                <a:hlinkClick r:id="rId1"/>
              </a:rPr>
              <a:t>https://github.com/litex-hub/litex-boards/pull/31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-91440" y="1554480"/>
            <a:ext cx="10080000" cy="631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91440" y="274320"/>
            <a:ext cx="9988920" cy="45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Droid Sans Fallback"/>
              </a:rPr>
              <a:t>upstream support for Hackaday Supercon badge: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Droid Sans Fallback"/>
                <a:hlinkClick r:id="rId1"/>
              </a:rPr>
              <a:t>https://github.com/litex-hub/litex-boards/pull/31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360" y="1499400"/>
            <a:ext cx="10080000" cy="636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5065200" y="3083040"/>
            <a:ext cx="3552480" cy="19206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1254960" y="2986920"/>
            <a:ext cx="3460680" cy="21722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97560" y="2111040"/>
            <a:ext cx="10021680" cy="57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spcAft>
                <a:spcPts val="1417"/>
              </a:spcAft>
            </a:pPr>
            <a:r>
              <a:rPr b="0" lang="en-US" sz="2200" spc="-1" strike="noStrike">
                <a:latin typeface="Arial"/>
              </a:rPr>
              <a:t>Documentation </a:t>
            </a:r>
            <a:r>
              <a:rPr b="0" lang="en-US" sz="2200" spc="-1" strike="noStrike" u="sng">
                <a:uFillTx/>
                <a:latin typeface="Arial"/>
              </a:rPr>
              <a:t>required</a:t>
            </a:r>
            <a:r>
              <a:rPr b="0" lang="en-US" sz="2200" spc="-1" strike="noStrike">
                <a:latin typeface="Arial"/>
              </a:rPr>
              <a:t> for electronics: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             </a:t>
            </a:r>
            <a:r>
              <a:rPr b="1" lang="en-US" sz="3600" spc="-1" strike="noStrike" u="sng">
                <a:uFillTx/>
                <a:latin typeface="Arial"/>
              </a:rPr>
              <a:t>Schematics</a:t>
            </a:r>
            <a:r>
              <a:rPr b="1" lang="en-US" sz="3600" spc="-1" strike="noStrike">
                <a:latin typeface="Arial"/>
              </a:rPr>
              <a:t>       </a:t>
            </a:r>
            <a:r>
              <a:rPr b="1" lang="en-US" sz="3600" spc="-1" strike="noStrike" u="sng">
                <a:uFillTx/>
                <a:latin typeface="Arial"/>
              </a:rPr>
              <a:t>	</a:t>
            </a:r>
            <a:r>
              <a:rPr b="1" lang="en-US" sz="3600" spc="-1" strike="noStrike" u="sng">
                <a:uFillTx/>
                <a:latin typeface="Arial"/>
              </a:rPr>
              <a:t>Board Layout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36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009900"/>
                </a:solidFill>
                <a:latin typeface="Arial"/>
              </a:rPr>
              <a:t>Editable</a:t>
            </a:r>
            <a:r>
              <a:rPr b="0" lang="en-US" sz="2200" spc="-1" strike="noStrike">
                <a:solidFill>
                  <a:srgbClr val="009900"/>
                </a:solidFill>
                <a:latin typeface="Arial"/>
              </a:rPr>
              <a:t> source files for CAD software such as KiCad or EAGLE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7"/>
              </a:spcAft>
            </a:pPr>
            <a:endParaRPr b="0" lang="en-US" sz="2200" spc="-1" strike="noStrike">
              <a:latin typeface="Arial"/>
            </a:endParaRPr>
          </a:p>
          <a:p>
            <a:pPr marL="432000" indent="-323640" algn="ctr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600" spc="-1" strike="noStrike" u="sng">
                <a:solidFill>
                  <a:srgbClr val="009900"/>
                </a:solidFill>
                <a:uFillTx/>
                <a:latin typeface="Arial"/>
              </a:rPr>
              <a:t>Bill of Materials </a:t>
            </a:r>
            <a:r>
              <a:rPr b="1" i="1" lang="en-US" sz="3600" spc="-1" strike="noStrike" u="sng">
                <a:solidFill>
                  <a:srgbClr val="009900"/>
                </a:solidFill>
                <a:uFillTx/>
                <a:latin typeface="Arial"/>
              </a:rPr>
              <a:t>(BoM)</a:t>
            </a:r>
            <a:endParaRPr b="0" lang="en-US" sz="36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9900"/>
                </a:solidFill>
                <a:latin typeface="Arial"/>
              </a:rPr>
              <a:t>Not strict requirement, but best practice is for</a:t>
            </a:r>
            <a:r>
              <a:rPr b="1" lang="en-US" sz="2200" spc="-1" strike="noStrike">
                <a:solidFill>
                  <a:srgbClr val="0099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9900"/>
                </a:solidFill>
                <a:latin typeface="Arial"/>
              </a:rPr>
              <a:t>all components available from distributors in </a:t>
            </a:r>
            <a:r>
              <a:rPr b="1" lang="en-US" sz="2200" spc="-1" strike="noStrike">
                <a:solidFill>
                  <a:srgbClr val="009900"/>
                </a:solidFill>
                <a:latin typeface="Arial"/>
              </a:rPr>
              <a:t>low quantity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1212480" y="2643120"/>
            <a:ext cx="427320" cy="42732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4"/>
          <a:stretch/>
        </p:blipFill>
        <p:spPr>
          <a:xfrm>
            <a:off x="5053680" y="2643120"/>
            <a:ext cx="427320" cy="42732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5"/>
          <a:stretch/>
        </p:blipFill>
        <p:spPr>
          <a:xfrm>
            <a:off x="2410560" y="5985360"/>
            <a:ext cx="427320" cy="42732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6"/>
          <a:stretch/>
        </p:blipFill>
        <p:spPr>
          <a:xfrm>
            <a:off x="733680" y="720360"/>
            <a:ext cx="8629560" cy="138996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65160" y="226800"/>
            <a:ext cx="10054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91440" y="274320"/>
            <a:ext cx="9988920" cy="45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Droid Sans Fallback"/>
              </a:rPr>
              <a:t>upstream support for Hackaday Supercon badge: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ea typeface="Droid Sans Fallback"/>
                <a:hlinkClick r:id="rId1"/>
              </a:rPr>
              <a:t>https://github.com/litex-hub/litex-boards/pull/31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91440" y="1554480"/>
            <a:ext cx="10080000" cy="63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360" y="365760"/>
            <a:ext cx="10080000" cy="656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160920" y="183240"/>
            <a:ext cx="10080000" cy="722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0" y="567360"/>
            <a:ext cx="13280400" cy="711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0" y="640080"/>
            <a:ext cx="10080000" cy="655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69480" y="120600"/>
            <a:ext cx="10080000" cy="710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69480" y="807480"/>
            <a:ext cx="10080000" cy="632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324000" y="130320"/>
            <a:ext cx="9606600" cy="58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Ctr="1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Greg Davill got the screen working with LiteVideo!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twitter.com/GregDavill/status/1231082623633543168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1541520" y="1211040"/>
            <a:ext cx="7327800" cy="694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04000" y="0"/>
            <a:ext cx="9071640" cy="58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br/>
            <a:r>
              <a:rPr b="0" lang="en-US" sz="4400" spc="-1" strike="noStrike" u="sng">
                <a:uFillTx/>
                <a:latin typeface="Arial"/>
              </a:rPr>
              <a:t>Open Source boards with </a:t>
            </a:r>
            <a:br/>
            <a:r>
              <a:rPr b="0" lang="en-US" sz="4400" spc="-1" strike="noStrike" u="sng">
                <a:uFillTx/>
                <a:latin typeface="Arial"/>
              </a:rPr>
              <a:t>ECP5 FPGA </a:t>
            </a:r>
            <a:br/>
            <a:r>
              <a:rPr b="0" i="1" lang="en-US" sz="4400" spc="-1" strike="noStrike" u="sng">
                <a:uFillTx/>
                <a:latin typeface="Arial"/>
              </a:rPr>
              <a:t>(can run Linux)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66240" y="838800"/>
            <a:ext cx="10054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Slides: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https://github.com/pdp7/talks/blob/master/rv-elc.pdf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91440" y="2322000"/>
            <a:ext cx="10080000" cy="6183360"/>
          </a:xfrm>
          <a:prstGeom prst="rect">
            <a:avLst/>
          </a:prstGeom>
          <a:ln>
            <a:noFill/>
          </a:ln>
        </p:spPr>
      </p:pic>
      <p:sp>
        <p:nvSpPr>
          <p:cNvPr id="326" name="CustomShape 1"/>
          <p:cNvSpPr/>
          <p:nvPr/>
        </p:nvSpPr>
        <p:spPr>
          <a:xfrm>
            <a:off x="504000" y="1408680"/>
            <a:ext cx="907164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Radiona.org ULX3S</a:t>
            </a:r>
            <a:endParaRPr b="0" lang="en-US" sz="32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https://www.crowdsupply.com/radiona/ulx3s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504000" y="30168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Open Source ECP5 boards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550520" y="141840"/>
            <a:ext cx="7065360" cy="100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36c3 talk: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Linux on Open Source Hardware with Open Source chip design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0" y="1540800"/>
            <a:ext cx="10080000" cy="594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1737360" y="3522240"/>
            <a:ext cx="6217560" cy="414504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504000" y="1408680"/>
            <a:ext cx="907164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Lattice ECP5 FPGA in Adafruit Feather form factor and 128MB DDR RAM: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Orange Crab by Greg Davill</a:t>
            </a:r>
            <a:endParaRPr b="0" lang="en-US" sz="28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https://github.com/gregdavill/OrangeCrab</a:t>
            </a:r>
            <a:endParaRPr b="0" lang="en-US" sz="24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https://groupgets.com/campaigns/710-orangecrab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504000" y="3020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Open Source ECP5 boards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845640" y="19440"/>
            <a:ext cx="8389440" cy="75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504000" y="1408680"/>
            <a:ext cx="907164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Orange Crab by Greg Davill</a:t>
            </a:r>
            <a:endParaRPr b="0" lang="en-US" sz="32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https://groupgets.com/campaigns/710-orangecrab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850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34"/>
              </a:spcAf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504000" y="3020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Open Source ECP5 boards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3"/>
          <a:stretch/>
        </p:blipFill>
        <p:spPr>
          <a:xfrm>
            <a:off x="354600" y="2443680"/>
            <a:ext cx="9725760" cy="75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Want to learn FPGAs? Try Fomu!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3494880" y="3114720"/>
            <a:ext cx="7386120" cy="4857120"/>
          </a:xfrm>
          <a:prstGeom prst="rect">
            <a:avLst/>
          </a:prstGeom>
          <a:ln>
            <a:noFill/>
          </a:ln>
        </p:spPr>
      </p:pic>
      <p:sp>
        <p:nvSpPr>
          <p:cNvPr id="337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1000"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workshop.fomu.im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crowdsupply.com/sutajio-kosagi/fomu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Fits in USB port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RGB LED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Learn: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MicroPython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Verilog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ff"/>
                </a:solidFill>
                <a:latin typeface="Arial"/>
              </a:rPr>
              <a:t>LiteX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No hardware?  Try Renode!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https://renode.io/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1533960" y="2468880"/>
            <a:ext cx="7152480" cy="419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 u="sng">
                <a:uFillTx/>
                <a:latin typeface="Arial"/>
              </a:rPr>
              <a:t>No hardware?  Try Renode!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504000" y="1768680"/>
            <a:ext cx="907164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https://renode.io/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1520640" y="2377440"/>
            <a:ext cx="7257240" cy="484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1658520" y="-91440"/>
            <a:ext cx="6857640" cy="825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504000" y="301320"/>
            <a:ext cx="907164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1310400" y="360"/>
            <a:ext cx="7558920" cy="755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2864160" y="3452760"/>
            <a:ext cx="7245720" cy="4723920"/>
          </a:xfrm>
          <a:prstGeom prst="rect">
            <a:avLst/>
          </a:prstGeom>
          <a:ln>
            <a:noFill/>
          </a:ln>
        </p:spPr>
      </p:pic>
      <p:sp>
        <p:nvSpPr>
          <p:cNvPr id="349" name="CustomShape 1"/>
          <p:cNvSpPr/>
          <p:nvPr/>
        </p:nvSpPr>
        <p:spPr>
          <a:xfrm>
            <a:off x="476640" y="886320"/>
            <a:ext cx="9744840" cy="66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Become a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Slides: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github.com/pdp7/talks/blob/master/rv-elc.pdf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Contact: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@pdp7</a:t>
            </a:r>
            <a:r>
              <a:rPr b="0" lang="en-US" sz="3200" spc="-1" strike="noStrike">
                <a:solidFill>
                  <a:srgbClr val="0000ff"/>
                </a:solidFill>
                <a:latin typeface="Arial"/>
              </a:rPr>
              <a:t> ||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drew@oshpark.com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hlinkClick r:id="rId5"/>
              </a:rPr>
              <a:t>36c3 talk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6"/>
          <a:stretch/>
        </p:blipFill>
        <p:spPr>
          <a:xfrm>
            <a:off x="2721600" y="273600"/>
            <a:ext cx="5465160" cy="109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504000" y="2082600"/>
            <a:ext cx="9071640" cy="187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en-US" sz="4400" spc="-1" strike="noStrike">
                <a:latin typeface="Arial"/>
              </a:rPr>
              <a:t>Section:</a:t>
            </a:r>
            <a:br/>
            <a:r>
              <a:rPr b="0" lang="en-US" sz="4400" spc="-1" strike="noStrike" u="sng">
                <a:uFillTx/>
                <a:latin typeface="Arial"/>
              </a:rPr>
              <a:t>RISC-V</a:t>
            </a:r>
            <a:br/>
            <a:r>
              <a:rPr b="0" i="1" lang="en-US" sz="4400" spc="-1" strike="noStrike" u="sng">
                <a:uFillTx/>
                <a:latin typeface="Arial"/>
              </a:rPr>
              <a:t>the instruction set for everything?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29880" y="694800"/>
            <a:ext cx="10054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Slides: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https://github.com/pdp7/talks/blob/master/rv-elc.pdf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29200" y="673200"/>
            <a:ext cx="8797320" cy="66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When you write a C or C++ program, it is compiled into instructions for the microprocessor (CPU) to execute.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7"/>
              </a:spcAft>
            </a:pP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How does the compiler know what instructions the CPU understands? </a:t>
            </a:r>
            <a:endParaRPr b="0" lang="en-US" sz="32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defined by the </a:t>
            </a:r>
            <a:r>
              <a:rPr b="1" lang="en-US" sz="2800" spc="-1" strike="noStrike">
                <a:latin typeface="Arial"/>
              </a:rPr>
              <a:t>Instruction Set Architecture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The </a:t>
            </a:r>
            <a:r>
              <a:rPr b="1" lang="en-US" sz="2800" spc="-1" strike="noStrike">
                <a:latin typeface="Arial"/>
              </a:rPr>
              <a:t>ISA</a:t>
            </a:r>
            <a:r>
              <a:rPr b="0" lang="en-US" sz="2800" spc="-1" strike="noStrike">
                <a:latin typeface="Arial"/>
              </a:rPr>
              <a:t> is a standard, a set of rules that define the tasks the processor can perform.</a:t>
            </a:r>
            <a:endParaRPr b="0" lang="en-US" sz="2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Aft>
                <a:spcPts val="1134"/>
              </a:spcAft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latin typeface="Arial"/>
              </a:rPr>
              <a:t>Examples: x86 (Intel/AMD) and ARM</a:t>
            </a:r>
            <a:endParaRPr b="0" lang="en-US" sz="2800" spc="-1" strike="noStrike">
              <a:latin typeface="Arial"/>
            </a:endParaRPr>
          </a:p>
          <a:p>
            <a:pPr lvl="2" marL="1296000" indent="-287640">
              <a:lnSpc>
                <a:spcPct val="100000"/>
              </a:lnSpc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Both are proprietary and need commercial licensing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4773</TotalTime>
  <Application>LibreOffice/6.4.3.2$Linux_X86_64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2020-06-23T01:00:08Z</dcterms:modified>
  <cp:revision>350</cp:revision>
  <dc:subject/>
  <dc:title/>
</cp:coreProperties>
</file>